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302" r:id="rId4"/>
    <p:sldId id="259" r:id="rId5"/>
    <p:sldId id="271" r:id="rId6"/>
    <p:sldId id="296" r:id="rId7"/>
    <p:sldId id="273" r:id="rId8"/>
    <p:sldId id="274" r:id="rId9"/>
    <p:sldId id="275" r:id="rId10"/>
    <p:sldId id="298" r:id="rId11"/>
    <p:sldId id="276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300" r:id="rId20"/>
    <p:sldId id="285" r:id="rId21"/>
    <p:sldId id="301" r:id="rId22"/>
    <p:sldId id="299" r:id="rId23"/>
    <p:sldId id="266" r:id="rId24"/>
    <p:sldId id="267" r:id="rId25"/>
    <p:sldId id="269" r:id="rId26"/>
    <p:sldId id="268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A9F54-86DD-44BD-AAC4-5E14D9532C1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7F5CE-0823-440F-B3F3-4D3A655F4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8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04524-B286-4F14-84DA-7BAD970D167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93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90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2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0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0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0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6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6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0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1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AC334-4E1B-400B-A0B9-CECAD7906F8A}" type="datetimeFigureOut">
              <a:rPr lang="en-US" smtClean="0"/>
              <a:t>6/14/2014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B83F8-6D18-4C5B-B027-7A43D96E3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1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45000">
              <a:srgbClr val="3B003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/>
          <p:cNvSpPr/>
          <p:nvPr/>
        </p:nvSpPr>
        <p:spPr>
          <a:xfrm>
            <a:off x="1612901" y="609600"/>
            <a:ext cx="5791200" cy="5791200"/>
          </a:xfrm>
          <a:prstGeom prst="donut">
            <a:avLst>
              <a:gd name="adj" fmla="val 18698"/>
            </a:avLst>
          </a:prstGeom>
          <a:ln w="127000" cmpd="dbl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pPr algn="ctr"/>
            <a:r>
              <a:rPr lang="en-US" sz="7200" b="1" dirty="0" smtClean="0">
                <a:latin typeface="Book Antiqua" pitchFamily="18" charset="0"/>
              </a:rPr>
              <a:t>Welcome to the world of Cambrian Multimedia presentation.</a:t>
            </a:r>
            <a:endParaRPr lang="en-US" sz="7200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3624" r="85665" b="5475"/>
          <a:stretch/>
        </p:blipFill>
        <p:spPr bwMode="auto">
          <a:xfrm>
            <a:off x="2728687" y="1719942"/>
            <a:ext cx="3559628" cy="3574677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" r="661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3124200" y="179614"/>
            <a:ext cx="3810000" cy="685800"/>
          </a:xfrm>
          <a:prstGeom prst="wedgeRoundRectCallout">
            <a:avLst>
              <a:gd name="adj1" fmla="val -51403"/>
              <a:gd name="adj2" fmla="val 144226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It is liver cancer.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19400" y="3074788"/>
            <a:ext cx="3124200" cy="1093588"/>
          </a:xfrm>
          <a:prstGeom prst="wedgeRoundRectCallout">
            <a:avLst>
              <a:gd name="adj1" fmla="val 62803"/>
              <a:gd name="adj2" fmla="val -14270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How is he attacked with liver cancer?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66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" r="661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3429000" y="228600"/>
            <a:ext cx="3352800" cy="795338"/>
          </a:xfrm>
          <a:prstGeom prst="wedgeRoundRectCallout">
            <a:avLst>
              <a:gd name="adj1" fmla="val -59236"/>
              <a:gd name="adj2" fmla="val 110988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He is a chain smoker.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743200" y="1828800"/>
            <a:ext cx="3124200" cy="914400"/>
          </a:xfrm>
          <a:prstGeom prst="wedgeRoundRectCallout">
            <a:avLst>
              <a:gd name="adj1" fmla="val 65591"/>
              <a:gd name="adj2" fmla="val -3458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How long has he been smoking?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8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" y="14514"/>
            <a:ext cx="9096149" cy="6822112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581400" y="0"/>
            <a:ext cx="4042228" cy="1100138"/>
          </a:xfrm>
          <a:prstGeom prst="wedgeRoundRectCallout">
            <a:avLst>
              <a:gd name="adj1" fmla="val -55615"/>
              <a:gd name="adj2" fmla="val 96808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It is about 30 years.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188040" y="2305957"/>
            <a:ext cx="3429000" cy="1295400"/>
          </a:xfrm>
          <a:prstGeom prst="wedgeRoundRectCallout">
            <a:avLst>
              <a:gd name="adj1" fmla="val 66845"/>
              <a:gd name="adj2" fmla="val -62515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30 years! It is really a long time. But how is it related to cancer?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4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" y="29029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743200" y="0"/>
            <a:ext cx="6324600" cy="1100138"/>
          </a:xfrm>
          <a:prstGeom prst="wedgeRoundRectCallout">
            <a:avLst>
              <a:gd name="adj1" fmla="val -41004"/>
              <a:gd name="adj2" fmla="val 10255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Smoking is the source of all kinds of fatal diseases like bronchitis, heart attack, cough, cancer and so on.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75429" y="2362200"/>
            <a:ext cx="4042229" cy="1499280"/>
          </a:xfrm>
          <a:prstGeom prst="wedgeRoundRectCallout">
            <a:avLst>
              <a:gd name="adj1" fmla="val 45673"/>
              <a:gd name="adj2" fmla="val -69199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Smoking is really very injurious for health.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32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" y="35888"/>
            <a:ext cx="9096149" cy="6822112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429000" y="522855"/>
            <a:ext cx="4495800" cy="857024"/>
          </a:xfrm>
          <a:prstGeom prst="wedgeRoundRectCallout">
            <a:avLst>
              <a:gd name="adj1" fmla="val -51821"/>
              <a:gd name="adj2" fmla="val 127629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Why is smoking injurious?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657600" y="2801456"/>
            <a:ext cx="3505200" cy="1465744"/>
          </a:xfrm>
          <a:prstGeom prst="wedgeRoundRectCallout">
            <a:avLst>
              <a:gd name="adj1" fmla="val 53959"/>
              <a:gd name="adj2" fmla="val -73599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Smoke contains nicotine. It is one kind of harmful poison for human body.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46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774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429000" y="304800"/>
            <a:ext cx="3458029" cy="1145786"/>
          </a:xfrm>
          <a:prstGeom prst="wedgeRoundRectCallout">
            <a:avLst>
              <a:gd name="adj1" fmla="val -78676"/>
              <a:gd name="adj2" fmla="val 139976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Why do people smoke?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95600" y="4495800"/>
            <a:ext cx="4267200" cy="965879"/>
          </a:xfrm>
          <a:prstGeom prst="wedgeRoundRectCallout">
            <a:avLst>
              <a:gd name="adj1" fmla="val 40603"/>
              <a:gd name="adj2" fmla="val -18950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People think that </a:t>
            </a:r>
          </a:p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it refreshes mind.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5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3385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819399" y="580570"/>
            <a:ext cx="4572001" cy="943429"/>
          </a:xfrm>
          <a:prstGeom prst="wedgeRoundRectCallout">
            <a:avLst>
              <a:gd name="adj1" fmla="val -53026"/>
              <a:gd name="adj2" fmla="val 8543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Is it actually refreshes mind?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82899" y="3494994"/>
            <a:ext cx="3581400" cy="1000806"/>
          </a:xfrm>
          <a:prstGeom prst="wedgeRoundRectCallout">
            <a:avLst>
              <a:gd name="adj1" fmla="val 52577"/>
              <a:gd name="adj2" fmla="val -92716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No, It actually invites a man to addiction.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62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895600" y="228600"/>
            <a:ext cx="4953000" cy="1371600"/>
          </a:xfrm>
          <a:prstGeom prst="wedgeRoundRectCallout">
            <a:avLst>
              <a:gd name="adj1" fmla="val -60409"/>
              <a:gd name="adj2" fmla="val 9879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What is the bad effect of smoking?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464139" y="4724400"/>
            <a:ext cx="5199404" cy="914400"/>
          </a:xfrm>
          <a:prstGeom prst="wedgeRoundRectCallout">
            <a:avLst>
              <a:gd name="adj1" fmla="val 34612"/>
              <a:gd name="adj2" fmla="val -23058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There are many bad effects of smoking.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10146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1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55037" y="381000"/>
            <a:ext cx="4495800" cy="990600"/>
          </a:xfrm>
          <a:prstGeom prst="wedgeRoundRectCallout">
            <a:avLst>
              <a:gd name="adj1" fmla="val -54149"/>
              <a:gd name="adj2" fmla="val 109795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Would you please tell me some 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655037" y="2971800"/>
            <a:ext cx="4355363" cy="1600200"/>
          </a:xfrm>
          <a:prstGeom prst="wedgeRoundRectCallout">
            <a:avLst>
              <a:gd name="adj1" fmla="val 52066"/>
              <a:gd name="adj2" fmla="val -7734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Sure! Firstly, it costs a lot of money, gradually it leads a man to larger addiction.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95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19398" y="800100"/>
            <a:ext cx="3505201" cy="990600"/>
          </a:xfrm>
          <a:prstGeom prst="wedgeRoundRectCallout">
            <a:avLst>
              <a:gd name="adj1" fmla="val -58147"/>
              <a:gd name="adj2" fmla="val 11048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What is the worst effect of smoking?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743200" y="3857171"/>
            <a:ext cx="5029200" cy="2162629"/>
          </a:xfrm>
          <a:prstGeom prst="wedgeRoundRectCallout">
            <a:avLst>
              <a:gd name="adj1" fmla="val 33415"/>
              <a:gd name="adj2" fmla="val -87775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It ruins the golden future of a man specially a student who starts smoking.</a:t>
            </a:r>
            <a:endParaRPr lang="en-US" sz="32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0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810000"/>
            <a:ext cx="4114800" cy="2009061"/>
          </a:xfrm>
          <a:prstGeom prst="round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ook Antiqua" pitchFamily="18" charset="0"/>
              </a:rPr>
              <a:t>Senior Lecturer</a:t>
            </a:r>
          </a:p>
          <a:p>
            <a:r>
              <a:rPr lang="en-US" sz="2800" b="1" dirty="0" smtClean="0">
                <a:latin typeface="Book Antiqua" pitchFamily="18" charset="0"/>
              </a:rPr>
              <a:t>Department of English</a:t>
            </a:r>
          </a:p>
          <a:p>
            <a:r>
              <a:rPr lang="en-US" sz="2800" b="1" dirty="0" smtClean="0">
                <a:latin typeface="Book Antiqua" pitchFamily="18" charset="0"/>
              </a:rPr>
              <a:t>Cambrian School &amp; College</a:t>
            </a:r>
            <a:r>
              <a:rPr lang="bn-BD" sz="2800" b="1" dirty="0" smtClean="0">
                <a:latin typeface="Book Antiqua" pitchFamily="18" charset="0"/>
              </a:rPr>
              <a:t>,</a:t>
            </a:r>
            <a:r>
              <a:rPr lang="en-US" sz="2800" b="1" dirty="0" smtClean="0">
                <a:latin typeface="Book Antiqua" pitchFamily="18" charset="0"/>
              </a:rPr>
              <a:t>Dhaka, </a:t>
            </a:r>
            <a:endParaRPr lang="en-US" sz="2800" b="1" dirty="0">
              <a:latin typeface="Book Antiqua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41257" y="3810000"/>
            <a:ext cx="2812144" cy="2009061"/>
          </a:xfrm>
          <a:prstGeom prst="roundRect">
            <a:avLst/>
          </a:prstGeom>
          <a:ln w="127000" cmpd="dbl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Class-Nine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English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1</a:t>
            </a:r>
            <a:r>
              <a:rPr lang="en-US" sz="2800" b="1" baseline="30000" dirty="0" smtClean="0">
                <a:solidFill>
                  <a:schemeClr val="bg1"/>
                </a:solidFill>
                <a:latin typeface="Book Antiqua" pitchFamily="18" charset="0"/>
              </a:rPr>
              <a:t>st</a:t>
            </a:r>
            <a:r>
              <a:rPr lang="en-US" sz="2800" b="1" dirty="0" smtClean="0">
                <a:solidFill>
                  <a:schemeClr val="bg1"/>
                </a:solidFill>
                <a:latin typeface="Book Antiqua" pitchFamily="18" charset="0"/>
              </a:rPr>
              <a:t> Paper</a:t>
            </a:r>
            <a:endParaRPr lang="en-US" sz="28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800" y="1828800"/>
            <a:ext cx="7315200" cy="1676400"/>
          </a:xfrm>
          <a:prstGeom prst="roundRect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ndalus" pitchFamily="18" charset="-78"/>
                <a:cs typeface="Andalus" pitchFamily="18" charset="-78"/>
              </a:rPr>
              <a:t>Md</a:t>
            </a:r>
            <a:r>
              <a:rPr lang="en-US" sz="48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latin typeface="Andalus" pitchFamily="18" charset="-78"/>
                <a:cs typeface="Andalus" pitchFamily="18" charset="-78"/>
              </a:rPr>
              <a:t>Hasan</a:t>
            </a:r>
            <a:r>
              <a:rPr lang="en-US" sz="48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latin typeface="Andalus" pitchFamily="18" charset="-78"/>
                <a:cs typeface="Andalus" pitchFamily="18" charset="-78"/>
              </a:rPr>
              <a:t>Hafizur</a:t>
            </a:r>
            <a:r>
              <a:rPr lang="en-US" sz="4800" b="1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4800" b="1" dirty="0" err="1" smtClean="0">
                <a:latin typeface="Andalus" pitchFamily="18" charset="-78"/>
                <a:cs typeface="Andalus" pitchFamily="18" charset="-78"/>
              </a:rPr>
              <a:t>Rahman</a:t>
            </a:r>
            <a:endParaRPr lang="en-US" sz="4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41335" y="457200"/>
            <a:ext cx="4766129" cy="1143000"/>
          </a:xfrm>
          <a:prstGeom prst="roundRect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ndalus" pitchFamily="18" charset="-78"/>
                <a:cs typeface="Andalus" pitchFamily="18" charset="-78"/>
              </a:rPr>
              <a:t>Introduction</a:t>
            </a:r>
            <a:endParaRPr lang="en-US" sz="40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09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" y="0"/>
            <a:ext cx="9117747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19398" y="800100"/>
            <a:ext cx="3505201" cy="990600"/>
          </a:xfrm>
          <a:prstGeom prst="wedgeRoundRectCallout">
            <a:avLst>
              <a:gd name="adj1" fmla="val -58147"/>
              <a:gd name="adj2" fmla="val 11048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Anything more?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743200" y="3581400"/>
            <a:ext cx="4495800" cy="1600200"/>
          </a:xfrm>
          <a:prstGeom prst="wedgeRoundRectCallout">
            <a:avLst>
              <a:gd name="adj1" fmla="val 40630"/>
              <a:gd name="adj2" fmla="val -83077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Smoking makes  a man impolite, sometimes it makes a man hijacker.</a:t>
            </a:r>
            <a:endParaRPr lang="en-US" sz="32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58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" r="6619"/>
          <a:stretch/>
        </p:blipFill>
        <p:spPr>
          <a:xfrm>
            <a:off x="14514" y="89892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3200400" y="89892"/>
            <a:ext cx="4343400" cy="1191816"/>
          </a:xfrm>
          <a:prstGeom prst="wedgeRoundRectCallout">
            <a:avLst>
              <a:gd name="adj1" fmla="val -50908"/>
              <a:gd name="adj2" fmla="val 6737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What should we do to get rid of smoking?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734062"/>
            <a:ext cx="6306457" cy="1191816"/>
          </a:xfrm>
          <a:prstGeom prst="wedgeRoundRectCallout">
            <a:avLst>
              <a:gd name="adj1" fmla="val 33017"/>
              <a:gd name="adj2" fmla="val -9722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We should be aware of the bad effect of smoking to get rid of it.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091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276600" y="760186"/>
            <a:ext cx="3200400" cy="838200"/>
          </a:xfrm>
          <a:prstGeom prst="wedgeRoundRectCallout">
            <a:avLst>
              <a:gd name="adj1" fmla="val -65504"/>
              <a:gd name="adj2" fmla="val 117912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Thank you.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819400" y="3009900"/>
            <a:ext cx="2438400" cy="838200"/>
          </a:xfrm>
          <a:prstGeom prst="wedgeRoundRectCallout">
            <a:avLst>
              <a:gd name="adj1" fmla="val 79168"/>
              <a:gd name="adj2" fmla="val -9161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Welcome.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14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Manual Operation 7"/>
          <p:cNvSpPr/>
          <p:nvPr/>
        </p:nvSpPr>
        <p:spPr>
          <a:xfrm>
            <a:off x="613230" y="1676400"/>
            <a:ext cx="8077199" cy="1208833"/>
          </a:xfrm>
          <a:prstGeom prst="flowChartManualOperation">
            <a:avLst/>
          </a:prstGeom>
          <a:ln w="1270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ndalus" pitchFamily="18" charset="-78"/>
                <a:cs typeface="Andalus" pitchFamily="18" charset="-78"/>
              </a:rPr>
              <a:t>Pair Work</a:t>
            </a:r>
            <a:endParaRPr lang="en-US" sz="40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326570" y="2971800"/>
            <a:ext cx="8665029" cy="2514600"/>
          </a:xfrm>
          <a:prstGeom prst="trapezoid">
            <a:avLst>
              <a:gd name="adj" fmla="val 76948"/>
            </a:avLst>
          </a:prstGeom>
          <a:ln w="127000" cap="sq" cmpd="dbl">
            <a:solidFill>
              <a:schemeClr val="tx1"/>
            </a:solidFill>
            <a:miter lim="800000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ndalus" pitchFamily="18" charset="-78"/>
                <a:cs typeface="Andalus" pitchFamily="18" charset="-78"/>
              </a:rPr>
              <a:t>Every single pair is told </a:t>
            </a:r>
          </a:p>
          <a:p>
            <a:pPr algn="ctr"/>
            <a:r>
              <a:rPr lang="en-US" sz="4000" b="1" dirty="0" smtClean="0">
                <a:latin typeface="Andalus" pitchFamily="18" charset="-78"/>
                <a:cs typeface="Andalus" pitchFamily="18" charset="-78"/>
              </a:rPr>
              <a:t>to write a dialogue on,</a:t>
            </a:r>
          </a:p>
          <a:p>
            <a:pPr algn="ctr"/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“ 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Bad effect of smoking.”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663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265482"/>
            <a:ext cx="4114800" cy="995422"/>
          </a:xfrm>
          <a:prstGeom prst="wedgeEllipseCallout">
            <a:avLst>
              <a:gd name="adj1" fmla="val -23326"/>
              <a:gd name="adj2" fmla="val 149337"/>
            </a:avLst>
          </a:prstGeom>
          <a:ln w="152400" cap="sq" cmpd="dbl">
            <a:miter lim="800000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Evaluation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514600"/>
            <a:ext cx="8610600" cy="4019431"/>
          </a:xfrm>
          <a:prstGeom prst="bevel">
            <a:avLst>
              <a:gd name="adj" fmla="val 12344"/>
            </a:avLst>
          </a:prstGeom>
          <a:ln w="3175" cap="sq" cmpd="dbl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2400" b="1" dirty="0" smtClean="0">
              <a:latin typeface="Book Antiqua" pitchFamily="18" charset="0"/>
            </a:endParaRP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Answer the following questions-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is smoking?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kind of habit smoking is?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How does it harm to our body?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is the bad effect of smoking?</a:t>
            </a:r>
          </a:p>
          <a:p>
            <a:pPr algn="just"/>
            <a:r>
              <a:rPr lang="en-US" sz="2400" b="1" dirty="0" smtClean="0">
                <a:latin typeface="Book Antiqua" pitchFamily="18" charset="0"/>
              </a:rPr>
              <a:t>What should we do to get rid of the problem?</a:t>
            </a:r>
          </a:p>
          <a:p>
            <a:pPr algn="just"/>
            <a:endParaRPr lang="en-US" sz="2400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3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3500" y="3247572"/>
            <a:ext cx="6781800" cy="3200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Make an article on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Book Antiqua" pitchFamily="18" charset="0"/>
              </a:rPr>
              <a:t>“Bad Effect of </a:t>
            </a:r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Smoking” 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in 150 words.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endParaRPr lang="en-US" sz="4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762000" y="970128"/>
            <a:ext cx="7924800" cy="2286000"/>
          </a:xfrm>
          <a:prstGeom prst="trapezoi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Book Antiqua" pitchFamily="18" charset="0"/>
              </a:rPr>
              <a:t>Homework</a:t>
            </a:r>
            <a:endParaRPr lang="en-US" sz="3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5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8800" y="3407391"/>
            <a:ext cx="5791200" cy="2819400"/>
          </a:xfrm>
          <a:prstGeom prst="roundRect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Book Antiqua" pitchFamily="18" charset="0"/>
              </a:rPr>
              <a:t>“Avoid smoking to lead a better life.”</a:t>
            </a:r>
            <a:endParaRPr lang="en-US" sz="4400" dirty="0">
              <a:latin typeface="Book Antiqua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143000" y="533400"/>
            <a:ext cx="6934200" cy="2895600"/>
          </a:xfrm>
          <a:prstGeom prst="cloud">
            <a:avLst/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Book Antiqua" pitchFamily="18" charset="0"/>
              </a:rPr>
              <a:t>Advice</a:t>
            </a:r>
            <a:endParaRPr lang="en-US" sz="5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 Arrow Callout 1"/>
          <p:cNvSpPr/>
          <p:nvPr/>
        </p:nvSpPr>
        <p:spPr>
          <a:xfrm>
            <a:off x="1143000" y="457200"/>
            <a:ext cx="6781799" cy="5943600"/>
          </a:xfrm>
          <a:prstGeom prst="quadArrowCallout">
            <a:avLst>
              <a:gd name="adj1" fmla="val 37030"/>
              <a:gd name="adj2" fmla="val 18515"/>
              <a:gd name="adj3" fmla="val 18515"/>
              <a:gd name="adj4" fmla="val 48123"/>
            </a:avLst>
          </a:prstGeom>
          <a:ln w="127000" cap="sq" cmpd="dbl"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Book Antiqua" pitchFamily="18" charset="0"/>
              </a:rPr>
              <a:t>Bye </a:t>
            </a:r>
            <a:r>
              <a:rPr lang="en-US" sz="6000" dirty="0" err="1" smtClean="0">
                <a:latin typeface="Book Antiqua" pitchFamily="18" charset="0"/>
              </a:rPr>
              <a:t>bye</a:t>
            </a:r>
            <a:endParaRPr lang="en-US" sz="6000" dirty="0" smtClean="0">
              <a:latin typeface="Book Antiqua" pitchFamily="18" charset="0"/>
            </a:endParaRPr>
          </a:p>
          <a:p>
            <a:pPr algn="ctr"/>
            <a:r>
              <a:rPr lang="en-US" sz="5400" dirty="0" smtClean="0">
                <a:latin typeface="Book Antiqua" pitchFamily="18" charset="0"/>
              </a:rPr>
              <a:t>Good bye</a:t>
            </a:r>
            <a:endParaRPr lang="en-US" sz="54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90600" y="1357086"/>
            <a:ext cx="7239000" cy="12192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ndalus" pitchFamily="18" charset="-78"/>
                <a:cs typeface="Andalus" pitchFamily="18" charset="-78"/>
              </a:rPr>
              <a:t>My dear students, do you have any idea about a dialogue?</a:t>
            </a:r>
            <a:endParaRPr lang="en-US" sz="40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1981200" y="3048000"/>
            <a:ext cx="5715000" cy="1828800"/>
          </a:xfrm>
          <a:prstGeom prst="wedgeEllipseCallout">
            <a:avLst>
              <a:gd name="adj1" fmla="val -769"/>
              <a:gd name="adj2" fmla="val 91656"/>
            </a:avLst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ndalus" pitchFamily="18" charset="-78"/>
                <a:cs typeface="Andalus" pitchFamily="18" charset="-78"/>
              </a:rPr>
              <a:t>Let us follow below.</a:t>
            </a:r>
            <a:endParaRPr lang="en-US" sz="44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997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tint val="50000"/>
                <a:satMod val="300000"/>
                <a:lumMod val="26000"/>
              </a:schemeClr>
            </a:gs>
            <a:gs pos="48000">
              <a:schemeClr val="accent6">
                <a:tint val="37000"/>
                <a:satMod val="300000"/>
              </a:schemeClr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65470"/>
            <a:ext cx="8001000" cy="2466915"/>
          </a:xfrm>
          <a:prstGeom prst="ellipse">
            <a:avLst/>
          </a:prstGeom>
          <a:ln w="127000" cmpd="dbl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Book Antiqua" pitchFamily="18" charset="0"/>
              </a:rPr>
              <a:t>Our Today’s Lesson is-</a:t>
            </a:r>
            <a:endParaRPr lang="en-US" sz="54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361849"/>
            <a:ext cx="8001000" cy="2844105"/>
          </a:xfrm>
          <a:prstGeom prst="ribbon">
            <a:avLst>
              <a:gd name="adj1" fmla="val 19546"/>
              <a:gd name="adj2" fmla="val 74426"/>
            </a:avLst>
          </a:prstGeom>
          <a:ln w="127000" cap="sq" cmpd="dbl">
            <a:solidFill>
              <a:schemeClr val="accent6">
                <a:lumMod val="60000"/>
                <a:lumOff val="40000"/>
              </a:schemeClr>
            </a:solidFill>
            <a:miter lim="800000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Book Antiqua" pitchFamily="18" charset="0"/>
              </a:rPr>
              <a:t>A dialogue on</a:t>
            </a:r>
          </a:p>
          <a:p>
            <a:pPr algn="ctr"/>
            <a:r>
              <a:rPr lang="en-US" sz="4800" b="1" dirty="0" smtClean="0">
                <a:latin typeface="Book Antiqua" pitchFamily="18" charset="0"/>
              </a:rPr>
              <a:t>“Bad Effect of Smoking”</a:t>
            </a:r>
            <a:endParaRPr lang="en-US" sz="4400" b="1" dirty="0" smtClean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tint val="50000"/>
                <a:satMod val="300000"/>
                <a:lumMod val="26000"/>
              </a:schemeClr>
            </a:gs>
            <a:gs pos="48000">
              <a:schemeClr val="accent6">
                <a:tint val="37000"/>
                <a:satMod val="300000"/>
              </a:schemeClr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19200" y="457200"/>
            <a:ext cx="7239000" cy="1676400"/>
          </a:xfrm>
          <a:prstGeom prst="ellipse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Learning outcomes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19200" y="2133600"/>
            <a:ext cx="7239000" cy="4114800"/>
          </a:xfrm>
          <a:prstGeom prst="roundRect">
            <a:avLst/>
          </a:prstGeom>
          <a:ln w="127000" cmpd="dbl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After we have studied this lesson we will be able to-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t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ell the cause smoking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t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he effect of smoking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a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sk and answer questions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b="1" dirty="0">
                <a:latin typeface="Andalus" pitchFamily="18" charset="-78"/>
                <a:cs typeface="Andalus" pitchFamily="18" charset="-78"/>
              </a:rPr>
              <a:t>w</a:t>
            </a:r>
            <a:r>
              <a:rPr lang="en-US" sz="3600" b="1" dirty="0" smtClean="0">
                <a:latin typeface="Andalus" pitchFamily="18" charset="-78"/>
                <a:cs typeface="Andalus" pitchFamily="18" charset="-78"/>
              </a:rPr>
              <a:t>rite a dialogue.</a:t>
            </a:r>
            <a:endParaRPr lang="en-US" sz="36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85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t="17352"/>
          <a:stretch/>
        </p:blipFill>
        <p:spPr>
          <a:xfrm>
            <a:off x="76200" y="0"/>
            <a:ext cx="9067800" cy="6857717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672783" y="370284"/>
            <a:ext cx="3874633" cy="1045369"/>
          </a:xfrm>
          <a:prstGeom prst="wedgeRoundRectCallout">
            <a:avLst>
              <a:gd name="adj1" fmla="val -59791"/>
              <a:gd name="adj2" fmla="val 8471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ndalus" pitchFamily="18" charset="-78"/>
                <a:cs typeface="Andalus" pitchFamily="18" charset="-78"/>
              </a:rPr>
              <a:t>Hi friend, How are you?</a:t>
            </a:r>
            <a:endParaRPr lang="en-US" sz="24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895601" y="2688290"/>
            <a:ext cx="3352800" cy="740568"/>
          </a:xfrm>
          <a:prstGeom prst="wedgeRoundRectCallout">
            <a:avLst>
              <a:gd name="adj1" fmla="val 82499"/>
              <a:gd name="adj2" fmla="val -72603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 am fine and you?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052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9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3048001" y="152400"/>
            <a:ext cx="4042228" cy="1100138"/>
          </a:xfrm>
          <a:prstGeom prst="wedgeRoundRectCallout">
            <a:avLst>
              <a:gd name="adj1" fmla="val -58128"/>
              <a:gd name="adj2" fmla="val 73566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I am not so fine.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902857" y="2271315"/>
            <a:ext cx="4042229" cy="1073717"/>
          </a:xfrm>
          <a:prstGeom prst="wedgeRoundRectCallout">
            <a:avLst>
              <a:gd name="adj1" fmla="val 48904"/>
              <a:gd name="adj2" fmla="val -80951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But why?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05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" r="661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3200400" y="304800"/>
            <a:ext cx="4876800" cy="795338"/>
          </a:xfrm>
          <a:prstGeom prst="wedgeRoundRectCallout">
            <a:avLst>
              <a:gd name="adj1" fmla="val -49268"/>
              <a:gd name="adj2" fmla="val 78338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My uncle is very sick.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743200" y="2316673"/>
            <a:ext cx="3842657" cy="655127"/>
          </a:xfrm>
          <a:prstGeom prst="wedgeRoundRectCallout">
            <a:avLst>
              <a:gd name="adj1" fmla="val 44893"/>
              <a:gd name="adj2" fmla="val -85804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What kind of sickness?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2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29000" y="1295400"/>
            <a:ext cx="2514600" cy="1752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62400" y="2486026"/>
            <a:ext cx="1981200" cy="124777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3033486" y="228601"/>
            <a:ext cx="5653314" cy="609600"/>
          </a:xfrm>
          <a:prstGeom prst="wedgeRoundRectCallout">
            <a:avLst>
              <a:gd name="adj1" fmla="val -48221"/>
              <a:gd name="adj2" fmla="val 183086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He has been suffering from cancer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033487" y="2277098"/>
            <a:ext cx="3519714" cy="524498"/>
          </a:xfrm>
          <a:prstGeom prst="wedgeRoundRectCallout">
            <a:avLst>
              <a:gd name="adj1" fmla="val 62843"/>
              <a:gd name="adj2" fmla="val -77017"/>
              <a:gd name="adj3" fmla="val 16667"/>
            </a:avLst>
          </a:prstGeom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ndalus" pitchFamily="18" charset="-78"/>
                <a:cs typeface="Andalus" pitchFamily="18" charset="-78"/>
              </a:rPr>
              <a:t>What type of cancer?</a:t>
            </a:r>
            <a:endParaRPr lang="en-US" sz="28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46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469</Words>
  <Application>Microsoft Office PowerPoint</Application>
  <PresentationFormat>On-screen Show (4:3)</PresentationFormat>
  <Paragraphs>78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117</cp:revision>
  <dcterms:created xsi:type="dcterms:W3CDTF">2014-01-18T17:09:26Z</dcterms:created>
  <dcterms:modified xsi:type="dcterms:W3CDTF">2014-06-14T01:13:04Z</dcterms:modified>
</cp:coreProperties>
</file>